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2" autoAdjust="0"/>
  </p:normalViewPr>
  <p:slideViewPr>
    <p:cSldViewPr>
      <p:cViewPr varScale="1">
        <p:scale>
          <a:sx n="96" d="100"/>
          <a:sy n="96" d="100"/>
        </p:scale>
        <p:origin x="65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5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1A166-A069-4B5B-9BED-20E64E55CF70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01375-580E-4F0B-B0B8-7E7993DF0F6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86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1375-580E-4F0B-B0B8-7E7993DF0F6C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32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67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0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75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8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10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2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65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6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44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9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C65FF-5857-426A-A6FA-B961A02A7C2E}" type="datetimeFigureOut">
              <a:rPr lang="tr-TR" smtClean="0"/>
              <a:pPr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CA9E-43FB-41C3-BB4A-6AA75CC38E3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14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5300" b="1" dirty="0">
                <a:latin typeface="ALFABET98" pitchFamily="2" charset="0"/>
              </a:rPr>
              <a:t>Eğitim Sürecinde Alınması Gereken Önlemler</a:t>
            </a:r>
            <a:br>
              <a:rPr lang="tr-TR" dirty="0">
                <a:latin typeface="ALFABET98" pitchFamily="2" charset="0"/>
              </a:rPr>
            </a:br>
            <a:endParaRPr lang="tr-TR" dirty="0">
              <a:latin typeface="ALFABET98" pitchFamily="2" charset="0"/>
            </a:endParaRPr>
          </a:p>
        </p:txBody>
      </p:sp>
      <p:sp>
        <p:nvSpPr>
          <p:cNvPr id="6" name="Alt Başlık 5">
            <a:extLst>
              <a:ext uri="{FF2B5EF4-FFF2-40B4-BE49-F238E27FC236}">
                <a16:creationId xmlns:a16="http://schemas.microsoft.com/office/drawing/2014/main" id="{2719049E-525A-47A5-B54F-E1FFD2EE1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1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717" y="411510"/>
            <a:ext cx="2890664" cy="4381995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latin typeface="ALFABET98" pitchFamily="2" charset="0"/>
              </a:rPr>
              <a:t>Maskeler çöpe değil </a:t>
            </a:r>
            <a:r>
              <a:rPr lang="tr-TR" u="sng" dirty="0">
                <a:latin typeface="ALFABET98" pitchFamily="2" charset="0"/>
              </a:rPr>
              <a:t>maske atık kutusuna </a:t>
            </a:r>
            <a:r>
              <a:rPr lang="tr-TR" dirty="0">
                <a:latin typeface="ALFABET98" pitchFamily="2" charset="0"/>
              </a:rPr>
              <a:t>atılmalı</a:t>
            </a:r>
            <a:br>
              <a:rPr lang="tr-TR" dirty="0">
                <a:latin typeface="ALFABET98" pitchFamily="2" charset="0"/>
              </a:rPr>
            </a:br>
            <a:endParaRPr lang="tr-TR" dirty="0">
              <a:latin typeface="ALFABET98" pitchFamily="2" charset="0"/>
            </a:endParaRPr>
          </a:p>
        </p:txBody>
      </p:sp>
      <p:pic>
        <p:nvPicPr>
          <p:cNvPr id="4" name="Picture 2" descr="TOGÜ İş Sağlığı ve Güvenliği Uzmanı Prof. Dr. Yakup Budak Maske Kullanımı  Hakkında Açıklamalarda Bulundu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74938"/>
            <a:ext cx="5036272" cy="29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r-TR" sz="5400" b="1" dirty="0">
                <a:solidFill>
                  <a:srgbClr val="FF0000"/>
                </a:solidFill>
                <a:latin typeface="ALFABET98" pitchFamily="2" charset="0"/>
              </a:rPr>
              <a:t>2-Eller Sık Sık Yıkanmalı</a:t>
            </a:r>
          </a:p>
        </p:txBody>
      </p:sp>
      <p:pic>
        <p:nvPicPr>
          <p:cNvPr id="11270" name="Picture 6" descr="Pin on Handmade C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91111"/>
            <a:ext cx="3593430" cy="35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394720" cy="4598019"/>
          </a:xfrm>
        </p:spPr>
        <p:txBody>
          <a:bodyPr>
            <a:normAutofit/>
          </a:bodyPr>
          <a:lstStyle/>
          <a:p>
            <a:r>
              <a:rPr lang="tr-TR" dirty="0">
                <a:latin typeface="ALFABET98" pitchFamily="2" charset="0"/>
              </a:rPr>
              <a:t>Ortak cisimlere dokunulduğunda top, kapı kulpu vs.</a:t>
            </a:r>
          </a:p>
        </p:txBody>
      </p:sp>
      <p:pic>
        <p:nvPicPr>
          <p:cNvPr id="10244" name="Picture 4" descr="An Example In Which A Virus Is Attached By Touching The Door Knob Used By  Everyone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7534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4762872" cy="4742035"/>
          </a:xfrm>
        </p:spPr>
        <p:txBody>
          <a:bodyPr>
            <a:normAutofit/>
          </a:bodyPr>
          <a:lstStyle/>
          <a:p>
            <a:r>
              <a:rPr lang="tr-TR" dirty="0">
                <a:latin typeface="ALFABET98" pitchFamily="2" charset="0"/>
              </a:rPr>
              <a:t>Ellerinizi temiz hissetmediğinizde </a:t>
            </a:r>
          </a:p>
        </p:txBody>
      </p:sp>
      <p:pic>
        <p:nvPicPr>
          <p:cNvPr id="12290" name="Picture 2" descr="Dirty Hand by Aizu-chan on Deviant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7494"/>
            <a:ext cx="3394348" cy="45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826768" cy="4526011"/>
          </a:xfrm>
        </p:spPr>
        <p:txBody>
          <a:bodyPr>
            <a:normAutofit/>
          </a:bodyPr>
          <a:lstStyle/>
          <a:p>
            <a:r>
              <a:rPr lang="tr-TR" dirty="0">
                <a:latin typeface="ALFABET98" pitchFamily="2" charset="0"/>
              </a:rPr>
              <a:t>Her teneffüste eller 20 saniye sabunla ovalanarak yıkanmalı.</a:t>
            </a:r>
            <a:br>
              <a:rPr lang="tr-TR" dirty="0">
                <a:latin typeface="ALFABET98" pitchFamily="2" charset="0"/>
              </a:rPr>
            </a:br>
            <a:endParaRPr lang="tr-TR" dirty="0">
              <a:latin typeface="ALFABET98" pitchFamily="2" charset="0"/>
            </a:endParaRPr>
          </a:p>
        </p:txBody>
      </p:sp>
      <p:pic>
        <p:nvPicPr>
          <p:cNvPr id="4" name="Picture 4" descr="Free Washing Hands Clip Art with No Background - ClipartK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9542"/>
            <a:ext cx="42195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99542"/>
            <a:ext cx="8229600" cy="857250"/>
          </a:xfrm>
        </p:spPr>
        <p:txBody>
          <a:bodyPr>
            <a:noAutofit/>
          </a:bodyPr>
          <a:lstStyle/>
          <a:p>
            <a:r>
              <a:rPr lang="tr-TR" sz="4800" dirty="0">
                <a:solidFill>
                  <a:srgbClr val="FF0000"/>
                </a:solidFill>
                <a:latin typeface="ALFABET98" pitchFamily="2" charset="0"/>
              </a:rPr>
              <a:t>3. Sosyal mesafeye uygun davranalım.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51670"/>
            <a:ext cx="3958411" cy="28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2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0462"/>
            <a:ext cx="4618856" cy="4670027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ALFABET98" pitchFamily="2" charset="0"/>
              </a:rPr>
              <a:t>Maskemiz takılı olsa dahi öğretmenimize ve arkadaşlarımıza 1 metreden fazla yaklaşmayalım.</a:t>
            </a:r>
          </a:p>
        </p:txBody>
      </p:sp>
      <p:pic>
        <p:nvPicPr>
          <p:cNvPr id="5" name="Picture 2" descr="Boy And Girl Wear Mask Get Social Distancing And Physical Distancing in  2020 | Hand washing poster, School cartoon, Preschool a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351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51" y="339502"/>
            <a:ext cx="4258816" cy="4237979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LFABET98" pitchFamily="2" charset="0"/>
              </a:rPr>
              <a:t>Öğrencilerin teneffüs oyunlarında birbirlerine 1 metreden daha fazla yaklaşmamalı.</a:t>
            </a:r>
          </a:p>
        </p:txBody>
      </p:sp>
      <p:pic>
        <p:nvPicPr>
          <p:cNvPr id="15365" name="Picture 5" descr="Free Vector | Kids playing wearing medical ma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24937"/>
            <a:ext cx="4886523" cy="32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0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1176" y="267494"/>
            <a:ext cx="4546848" cy="4526011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LFABET98" pitchFamily="2" charset="0"/>
              </a:rPr>
              <a:t>Okullarda kalabalık olan yerlerden koridorlar, merdivenler ve kantin sırasında kalabalıktan uzak durulmalı.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81038"/>
            <a:ext cx="35337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6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4536504" cy="4021955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LFABET98" pitchFamily="2" charset="0"/>
              </a:rPr>
              <a:t>Okula gidiş ve gelişlerde okul bahçesinin giriş ve çıkışında kabalık oluşturmamaya özen gösterilmeli.</a:t>
            </a:r>
          </a:p>
        </p:txBody>
      </p:sp>
      <p:pic>
        <p:nvPicPr>
          <p:cNvPr id="19460" name="Picture 4" descr="Students wearing masks stand apart from each... - Stock Illustration  [66280948] - PIX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7387"/>
            <a:ext cx="4490268" cy="21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99542"/>
            <a:ext cx="8805664" cy="857250"/>
          </a:xfrm>
        </p:spPr>
        <p:txBody>
          <a:bodyPr>
            <a:noAutofit/>
          </a:bodyPr>
          <a:lstStyle/>
          <a:p>
            <a:pPr lvl="0"/>
            <a:r>
              <a:rPr lang="tr-TR" sz="4000" b="1" dirty="0">
                <a:solidFill>
                  <a:srgbClr val="FF0000"/>
                </a:solidFill>
                <a:latin typeface="ALFABET98" pitchFamily="2" charset="0"/>
              </a:rPr>
              <a:t>1- Okulda, sınıfta, koridorda, bahçede her zaman maskeniz takılı olmalı.</a:t>
            </a:r>
            <a:br>
              <a:rPr lang="tr-TR" sz="4000" b="1" dirty="0">
                <a:solidFill>
                  <a:srgbClr val="FF0000"/>
                </a:solidFill>
                <a:latin typeface="ALFABET98" pitchFamily="2" charset="0"/>
              </a:rPr>
            </a:br>
            <a:endParaRPr lang="tr-TR" sz="4000" b="1" dirty="0">
              <a:solidFill>
                <a:srgbClr val="FF0000"/>
              </a:solidFill>
              <a:latin typeface="ALFABET98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63638"/>
            <a:ext cx="386085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3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5400" b="1" dirty="0">
                <a:solidFill>
                  <a:srgbClr val="FF0000"/>
                </a:solidFill>
                <a:latin typeface="ALFABET98" pitchFamily="2" charset="0"/>
              </a:rPr>
              <a:t>4. Sınıf İçindeki Kurallar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9582"/>
            <a:ext cx="6563643" cy="364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8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610744" cy="4165971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LFABET98" pitchFamily="2" charset="0"/>
              </a:rPr>
              <a:t>Her öğrenci yalnızca isminin yazılı olduğu sıraya oturabilir. Başka sıraya oturmamalıdır.</a:t>
            </a:r>
          </a:p>
        </p:txBody>
      </p:sp>
      <p:pic>
        <p:nvPicPr>
          <p:cNvPr id="4" name="Picture 2" descr="Premium Vector | Man and woman do social distancing and physical distancing  on ca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51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4186808" cy="4309987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LFABET98" pitchFamily="2" charset="0"/>
              </a:rPr>
              <a:t>Her öğrenci programda isminin yazılı olduğu gün okula gelmelidir. Diğer günler okula gelinmemeli </a:t>
            </a:r>
            <a:br>
              <a:rPr lang="tr-TR" dirty="0">
                <a:latin typeface="ALFABET98" pitchFamily="2" charset="0"/>
              </a:rPr>
            </a:br>
            <a:endParaRPr lang="tr-TR" dirty="0">
              <a:latin typeface="ALFABET98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18" y="987574"/>
            <a:ext cx="3648869" cy="23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9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4186808" cy="4526011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LFABET98" pitchFamily="2" charset="0"/>
              </a:rPr>
              <a:t>Damlacık oluşturmamak için sınıf içinde yüksek sesle konuşulmamalı kesinlikle bağırılmamalıdır.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7574"/>
            <a:ext cx="37327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6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826768" cy="4670027"/>
          </a:xfrm>
        </p:spPr>
        <p:txBody>
          <a:bodyPr>
            <a:normAutofit/>
          </a:bodyPr>
          <a:lstStyle/>
          <a:p>
            <a:pPr lvl="0"/>
            <a:r>
              <a:rPr lang="tr-TR" sz="3600" dirty="0">
                <a:latin typeface="ALFABET98" pitchFamily="2" charset="0"/>
              </a:rPr>
              <a:t>Kitap, kalem, silgi vb. eğitim malzemeleri kişiye özel olmalı, öğrenciler arası malzeme alışverişi yapılmamalı. </a:t>
            </a:r>
            <a:br>
              <a:rPr lang="tr-TR" sz="3600" dirty="0">
                <a:latin typeface="ALFABET98" pitchFamily="2" charset="0"/>
              </a:rPr>
            </a:br>
            <a:endParaRPr lang="tr-TR" sz="3600" dirty="0">
              <a:latin typeface="ALFABET98" pitchFamily="2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5566"/>
            <a:ext cx="425346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970784" cy="4598019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ALFABET98" pitchFamily="2" charset="0"/>
              </a:rPr>
              <a:t>Öğrenciler gün boyu aynı sınıflarda ders görmeli, başka sınıflara kesinlikle girilmemeli.</a:t>
            </a:r>
          </a:p>
        </p:txBody>
      </p:sp>
      <p:pic>
        <p:nvPicPr>
          <p:cNvPr id="24578" name="Picture 2" descr="Premium Vector | Cartoon of student at school hall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9582"/>
            <a:ext cx="401891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80528" y="267494"/>
            <a:ext cx="4546848" cy="4381995"/>
          </a:xfrm>
        </p:spPr>
        <p:txBody>
          <a:bodyPr>
            <a:noAutofit/>
          </a:bodyPr>
          <a:lstStyle/>
          <a:p>
            <a:r>
              <a:rPr lang="tr-TR" sz="2800" dirty="0">
                <a:latin typeface="ALFABET98" pitchFamily="2" charset="0"/>
              </a:rPr>
              <a:t>Pencereler ders sırasında,  teneffüste ise hem pencereler hem sınıf kapısı açık kalmalıdır. Sınıf havalandırılıp, yetkililerce temizlik ve dezenfeksiyonu yapılmalı. 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43558"/>
            <a:ext cx="3853876" cy="288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8316"/>
            <a:ext cx="8229600" cy="857250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ALFABET98" pitchFamily="2" charset="0"/>
              </a:rPr>
              <a:t>En Önemlisi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627534"/>
            <a:ext cx="8229600" cy="3394472"/>
          </a:xfrm>
        </p:spPr>
        <p:txBody>
          <a:bodyPr>
            <a:normAutofit/>
          </a:bodyPr>
          <a:lstStyle/>
          <a:p>
            <a:pPr fontAlgn="base"/>
            <a:r>
              <a:rPr lang="tr-TR" dirty="0">
                <a:latin typeface="ALFABET98" pitchFamily="2" charset="0"/>
              </a:rPr>
              <a:t>Ateş, öksürük, tat veya koku kaybı, halsizlik, eklem ağrısı, boğaz ağrısı gibi şikâyetleriniz varsa hemen öğretmeninize bildirin. </a:t>
            </a:r>
          </a:p>
          <a:p>
            <a:endParaRPr lang="tr-TR" dirty="0">
              <a:latin typeface="ALFABET98" pitchFamily="2" charset="0"/>
            </a:endParaRPr>
          </a:p>
        </p:txBody>
      </p:sp>
      <p:pic>
        <p:nvPicPr>
          <p:cNvPr id="26626" name="Picture 2" descr="CORONA VİRÜS TEDBİRLERİ | Bas Akümülatör A.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47" y="2226173"/>
            <a:ext cx="6238974" cy="26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ALFABET98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483518"/>
            <a:ext cx="3816424" cy="4248472"/>
          </a:xfrm>
        </p:spPr>
        <p:txBody>
          <a:bodyPr/>
          <a:lstStyle/>
          <a:p>
            <a:pPr fontAlgn="base"/>
            <a:r>
              <a:rPr lang="tr-TR" dirty="0">
                <a:latin typeface="ALFABET98" pitchFamily="2" charset="0"/>
              </a:rPr>
              <a:t>Eğer bu belirtiler sizde veya ailenizde birinizde olursa kesinlikle okula gelmeyin.</a:t>
            </a:r>
          </a:p>
          <a:p>
            <a:endParaRPr lang="tr-TR" dirty="0">
              <a:latin typeface="ALFABET98" pitchFamily="2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502"/>
            <a:ext cx="3877097" cy="392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497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ALFABET98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27534"/>
            <a:ext cx="8229600" cy="3394472"/>
          </a:xfrm>
        </p:spPr>
        <p:txBody>
          <a:bodyPr/>
          <a:lstStyle/>
          <a:p>
            <a:r>
              <a:rPr lang="tr-TR" b="1" dirty="0">
                <a:latin typeface="ALFABET98" pitchFamily="2" charset="0"/>
              </a:rPr>
              <a:t>Kendinizi ve sevdiklerinizi korumak için bu kurallara uyun.</a:t>
            </a:r>
          </a:p>
          <a:p>
            <a:endParaRPr lang="tr-TR" b="1" dirty="0">
              <a:latin typeface="ALFABET98" pitchFamily="2" charset="0"/>
            </a:endParaRPr>
          </a:p>
        </p:txBody>
      </p:sp>
      <p:pic>
        <p:nvPicPr>
          <p:cNvPr id="3076" name="Picture 4" descr="Sinop'ta Korona Virüs Vaka Sayısı 61 Yükseldi, Artış Devam Ediyor… |  Boyabat Gündemi / #masketak #haberol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9682"/>
            <a:ext cx="5589662" cy="27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ALFABET98" pitchFamily="2" charset="0"/>
              </a:rPr>
              <a:t>Peki Maske Nasıl Kullanılmalı?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3488"/>
            <a:ext cx="1872208" cy="307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38250"/>
            <a:ext cx="1919869" cy="307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33488"/>
            <a:ext cx="1955808" cy="307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683568" y="1131590"/>
            <a:ext cx="7560840" cy="33123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flipV="1">
            <a:off x="611560" y="1059582"/>
            <a:ext cx="7785248" cy="33843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7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034680" cy="4742035"/>
          </a:xfrm>
        </p:spPr>
        <p:txBody>
          <a:bodyPr>
            <a:normAutofit/>
          </a:bodyPr>
          <a:lstStyle/>
          <a:p>
            <a:pPr lvl="0"/>
            <a:r>
              <a:rPr lang="tr-TR" sz="6000" dirty="0">
                <a:latin typeface="ALFABET98" pitchFamily="2" charset="0"/>
              </a:rPr>
              <a:t>Maske doğru takılmalı.</a:t>
            </a:r>
          </a:p>
        </p:txBody>
      </p:sp>
      <p:sp>
        <p:nvSpPr>
          <p:cNvPr id="4" name="AutoShape 4" descr="Tıbbi Maske Nasıl Takılır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3598"/>
            <a:ext cx="4381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707654"/>
            <a:ext cx="3384376" cy="1728192"/>
          </a:xfrm>
        </p:spPr>
        <p:txBody>
          <a:bodyPr>
            <a:normAutofit fontScale="90000"/>
          </a:bodyPr>
          <a:lstStyle/>
          <a:p>
            <a:pPr lvl="0"/>
            <a:r>
              <a:rPr lang="tr-TR" dirty="0">
                <a:latin typeface="ALFABET98" pitchFamily="2" charset="0"/>
              </a:rPr>
              <a:t>Yere düşen, kirlenmiş ve ıslanmış maskeler kullanılmamalı. </a:t>
            </a:r>
            <a:br>
              <a:rPr lang="tr-TR" dirty="0">
                <a:latin typeface="ALFABET98" pitchFamily="2" charset="0"/>
              </a:rPr>
            </a:br>
            <a:endParaRPr lang="tr-TR" dirty="0">
              <a:latin typeface="ALFABET98" pitchFamily="2" charset="0"/>
            </a:endParaRPr>
          </a:p>
        </p:txBody>
      </p:sp>
      <p:pic>
        <p:nvPicPr>
          <p:cNvPr id="3074" name="Picture 2" descr="Yerde bulduğu maskeyi yüzüne takt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5606"/>
            <a:ext cx="49253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3816424" cy="4670027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latin typeface="ALFABET98" pitchFamily="2" charset="0"/>
              </a:rPr>
              <a:t>Maskenin ön yüzüne dokunulmamalı </a:t>
            </a:r>
            <a:br>
              <a:rPr lang="tr-TR" dirty="0">
                <a:latin typeface="ALFABET98" pitchFamily="2" charset="0"/>
              </a:rPr>
            </a:br>
            <a:endParaRPr lang="tr-TR" dirty="0">
              <a:latin typeface="ALFABET98" pitchFamily="2" charset="0"/>
            </a:endParaRPr>
          </a:p>
        </p:txBody>
      </p:sp>
      <p:sp>
        <p:nvSpPr>
          <p:cNvPr id="4" name="AutoShape 2" descr="How to Safely Use and Dispose of a Throwaway Face Mask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28688"/>
            <a:ext cx="4381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3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476721"/>
            <a:ext cx="3610744" cy="4526011"/>
          </a:xfrm>
        </p:spPr>
        <p:txBody>
          <a:bodyPr>
            <a:normAutofit fontScale="90000"/>
          </a:bodyPr>
          <a:lstStyle/>
          <a:p>
            <a:pPr lvl="0"/>
            <a:r>
              <a:rPr lang="tr-TR" dirty="0">
                <a:latin typeface="ALFABET98" pitchFamily="2" charset="0"/>
              </a:rPr>
              <a:t>R</a:t>
            </a:r>
            <a:r>
              <a:rPr lang="tr-TR" dirty="0">
                <a:solidFill>
                  <a:srgbClr val="FFC000"/>
                </a:solidFill>
                <a:latin typeface="ALFABET98" pitchFamily="2" charset="0"/>
              </a:rPr>
              <a:t>e</a:t>
            </a:r>
            <a:r>
              <a:rPr lang="tr-TR" dirty="0">
                <a:solidFill>
                  <a:schemeClr val="accent3">
                    <a:lumMod val="75000"/>
                  </a:schemeClr>
                </a:solidFill>
                <a:latin typeface="ALFABET98" pitchFamily="2" charset="0"/>
              </a:rPr>
              <a:t>n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ALFABET98" pitchFamily="2" charset="0"/>
              </a:rPr>
              <a:t>k</a:t>
            </a:r>
            <a:r>
              <a:rPr lang="tr-TR" dirty="0">
                <a:solidFill>
                  <a:srgbClr val="00B0F0"/>
                </a:solidFill>
                <a:latin typeface="ALFABET98" pitchFamily="2" charset="0"/>
              </a:rPr>
              <a:t>l</a:t>
            </a:r>
            <a:r>
              <a:rPr lang="tr-TR" dirty="0">
                <a:latin typeface="ALFABET98" pitchFamily="2" charset="0"/>
              </a:rPr>
              <a:t>i, baskılı, TSE damgası olmayan </a:t>
            </a:r>
            <a:r>
              <a:rPr lang="tr-TR" u="sng" dirty="0">
                <a:latin typeface="ALFABET98" pitchFamily="2" charset="0"/>
              </a:rPr>
              <a:t>kalitesiz </a:t>
            </a:r>
            <a:r>
              <a:rPr lang="tr-TR" dirty="0">
                <a:latin typeface="ALFABET98" pitchFamily="2" charset="0"/>
              </a:rPr>
              <a:t>maskeler kullanılmamalı</a:t>
            </a:r>
            <a:br>
              <a:rPr lang="tr-TR" dirty="0">
                <a:latin typeface="ALFABET98" pitchFamily="2" charset="0"/>
              </a:rPr>
            </a:br>
            <a:endParaRPr lang="tr-TR" dirty="0">
              <a:latin typeface="ALFABET98" pitchFamily="2" charset="0"/>
            </a:endParaRPr>
          </a:p>
        </p:txBody>
      </p:sp>
      <p:pic>
        <p:nvPicPr>
          <p:cNvPr id="6150" name="Picture 6" descr="Kids Children Cotton Cartoon Adjustable 5 Layers Anti Haze Mouth Mask |  Walmart Ca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7155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466728" cy="4742035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latin typeface="ALFABET98" pitchFamily="2" charset="0"/>
              </a:rPr>
              <a:t>Bir maske birkaç saatten fazla kullanılmamalı</a:t>
            </a:r>
            <a:br>
              <a:rPr lang="tr-TR" dirty="0">
                <a:latin typeface="ALFABET98" pitchFamily="2" charset="0"/>
              </a:rPr>
            </a:br>
            <a:endParaRPr lang="tr-TR" dirty="0">
              <a:latin typeface="ALFABET98" pitchFamily="2" charset="0"/>
            </a:endParaRPr>
          </a:p>
        </p:txBody>
      </p:sp>
      <p:sp>
        <p:nvSpPr>
          <p:cNvPr id="4" name="AutoShape 2" descr="Tıbbi Maske Nasıl Takılır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3" name="Picture 5" descr="Yeni Koronavirus Hastalığında (COVID-19) Kişisel Koruyucu Ekipmanların  Doğru Kullanımı: Maske | T.C. İstanbul Kültür Üniversite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27" y="894111"/>
            <a:ext cx="5010281" cy="33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1470"/>
            <a:ext cx="3466728" cy="4598019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latin typeface="ALFABET98" pitchFamily="2" charset="0"/>
              </a:rPr>
              <a:t>Maskeler ipinden tutularak çıkarılmalı</a:t>
            </a:r>
            <a:br>
              <a:rPr lang="tr-TR" dirty="0">
                <a:latin typeface="ALFABET98" pitchFamily="2" charset="0"/>
              </a:rPr>
            </a:br>
            <a:endParaRPr lang="tr-TR" dirty="0">
              <a:latin typeface="ALFABET98" pitchFamily="2" charset="0"/>
            </a:endParaRPr>
          </a:p>
        </p:txBody>
      </p:sp>
      <p:sp>
        <p:nvSpPr>
          <p:cNvPr id="4" name="AutoShape 2" descr="3 Ways to Make a &quot;No Sew&quot; Face Mask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1" name="Picture 5" descr="Yeni Koronavirus Hastalığında (COVID-19) Kişisel Koruyucu Ekipmanların  Doğru Kullanımı: Maske | T.C. İstanbul Kültür Üniversite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27" y="915566"/>
            <a:ext cx="5427277" cy="31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ğitim Sürecinde Alınması Gereken Önlemle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Sürecinde Alınması Gereken Önlemler</Template>
  <TotalTime>1</TotalTime>
  <Words>306</Words>
  <Application>Microsoft Office PowerPoint</Application>
  <PresentationFormat>Ekran Gösterisi (16:9)</PresentationFormat>
  <Paragraphs>31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ALFABET98</vt:lpstr>
      <vt:lpstr>Arial</vt:lpstr>
      <vt:lpstr>Calibri</vt:lpstr>
      <vt:lpstr>Eğitim Sürecinde Alınması Gereken Önlemler</vt:lpstr>
      <vt:lpstr>Eğitim Sürecinde Alınması Gereken Önlemler </vt:lpstr>
      <vt:lpstr>1- Okulda, sınıfta, koridorda, bahçede her zaman maskeniz takılı olmalı. </vt:lpstr>
      <vt:lpstr>Peki Maske Nasıl Kullanılmalı?  </vt:lpstr>
      <vt:lpstr>Maske doğru takılmalı.</vt:lpstr>
      <vt:lpstr>Yere düşen, kirlenmiş ve ıslanmış maskeler kullanılmamalı.  </vt:lpstr>
      <vt:lpstr>Maskenin ön yüzüne dokunulmamalı  </vt:lpstr>
      <vt:lpstr>Renkli, baskılı, TSE damgası olmayan kalitesiz maskeler kullanılmamalı </vt:lpstr>
      <vt:lpstr>Bir maske birkaç saatten fazla kullanılmamalı </vt:lpstr>
      <vt:lpstr>Maskeler ipinden tutularak çıkarılmalı </vt:lpstr>
      <vt:lpstr>Maskeler çöpe değil maske atık kutusuna atılmalı </vt:lpstr>
      <vt:lpstr>2-Eller Sık Sık Yıkanmalı</vt:lpstr>
      <vt:lpstr>Ortak cisimlere dokunulduğunda top, kapı kulpu vs.</vt:lpstr>
      <vt:lpstr>Ellerinizi temiz hissetmediğinizde </vt:lpstr>
      <vt:lpstr>Her teneffüste eller 20 saniye sabunla ovalanarak yıkanmalı. </vt:lpstr>
      <vt:lpstr>3. Sosyal mesafeye uygun davranalım.</vt:lpstr>
      <vt:lpstr>Maskemiz takılı olsa dahi öğretmenimize ve arkadaşlarımıza 1 metreden fazla yaklaşmayalım.</vt:lpstr>
      <vt:lpstr>Öğrencilerin teneffüs oyunlarında birbirlerine 1 metreden daha fazla yaklaşmamalı.</vt:lpstr>
      <vt:lpstr>Okullarda kalabalık olan yerlerden koridorlar, merdivenler ve kantin sırasında kalabalıktan uzak durulmalı.</vt:lpstr>
      <vt:lpstr>Okula gidiş ve gelişlerde okul bahçesinin giriş ve çıkışında kabalık oluşturmamaya özen gösterilmeli.</vt:lpstr>
      <vt:lpstr>4. Sınıf İçindeki Kurallar</vt:lpstr>
      <vt:lpstr>Her öğrenci yalnızca isminin yazılı olduğu sıraya oturabilir. Başka sıraya oturmamalıdır.</vt:lpstr>
      <vt:lpstr>Her öğrenci programda isminin yazılı olduğu gün okula gelmelidir. Diğer günler okula gelinmemeli  </vt:lpstr>
      <vt:lpstr>Damlacık oluşturmamak için sınıf içinde yüksek sesle konuşulmamalı kesinlikle bağırılmamalıdır.</vt:lpstr>
      <vt:lpstr>Kitap, kalem, silgi vb. eğitim malzemeleri kişiye özel olmalı, öğrenciler arası malzeme alışverişi yapılmamalı.  </vt:lpstr>
      <vt:lpstr>Öğrenciler gün boyu aynı sınıflarda ders görmeli, başka sınıflara kesinlikle girilmemeli.</vt:lpstr>
      <vt:lpstr>Pencereler ders sırasında,  teneffüste ise hem pencereler hem sınıf kapısı açık kalmalıdır. Sınıf havalandırılıp, yetkililerce temizlik ve dezenfeksiyonu yapılmalı. </vt:lpstr>
      <vt:lpstr>En Önemlisi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 Sürecinde Alınması Gereken Önlemler </dc:title>
  <dc:creator>Serkan</dc:creator>
  <cp:lastModifiedBy>Serkan</cp:lastModifiedBy>
  <cp:revision>1</cp:revision>
  <dcterms:created xsi:type="dcterms:W3CDTF">2020-11-16T16:56:02Z</dcterms:created>
  <dcterms:modified xsi:type="dcterms:W3CDTF">2020-11-16T16:57:04Z</dcterms:modified>
</cp:coreProperties>
</file>